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bril Fatface"/>
      <p:regular r:id="rId27"/>
    </p:embeddedFont>
    <p:embeddedFont>
      <p:font typeface="Poppins"/>
      <p:regular r:id="rId28"/>
      <p:bold r:id="rId29"/>
      <p:italic r:id="rId30"/>
      <p:boldItalic r:id="rId31"/>
    </p:embeddedFont>
    <p:embeddedFont>
      <p:font typeface="Antic Slab"/>
      <p:regular r:id="rId32"/>
    </p:embeddedFont>
    <p:embeddedFont>
      <p:font typeface="Calistoga"/>
      <p:regular r:id="rId33"/>
    </p:embeddedFont>
    <p:embeddedFont>
      <p:font typeface="Homemade Apple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regular.fntdata"/><Relationship Id="rId27" Type="http://schemas.openxmlformats.org/officeDocument/2006/relationships/font" Target="fonts/AbrilFatfac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33" Type="http://schemas.openxmlformats.org/officeDocument/2006/relationships/font" Target="fonts/Calistoga-regular.fntdata"/><Relationship Id="rId10" Type="http://schemas.openxmlformats.org/officeDocument/2006/relationships/slide" Target="slides/slide5.xml"/><Relationship Id="rId32" Type="http://schemas.openxmlformats.org/officeDocument/2006/relationships/font" Target="fonts/AnticSlab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HomemadeAppl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c7d39d565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c7d39d565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7f60f0af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c7f60f0af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Jason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c7a69a20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c7a69a20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c7a69a20e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c7a69a20e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7d39d5654_0_1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c7d39d5654_0_1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c7d39d5654_0_1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c7d39d5654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7d39d5654_0_1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c7d39d5654_0_1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c7f60f0a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c7f60f0a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7f60f0af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c7f60f0af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c7d39d5654_0_1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c7d39d5654_0_1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c7f60f0af8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c7f60f0af8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7d39d5654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7d39d5654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c7d39d5654_0_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c7d39d5654_0_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d038175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6d038175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7d39d5654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7d39d5654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7d39d5654_0_1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7d39d5654_0_1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c7f60f0af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c7f60f0af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Jason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7d39d5654_0_1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7d39d5654_0_1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Jason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c7f60f0af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c7f60f0af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Jason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c7f60f0af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c7f60f0af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Jason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c7a69a20e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c7a69a20e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Jason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1.png"/><Relationship Id="rId11" Type="http://schemas.openxmlformats.org/officeDocument/2006/relationships/image" Target="../media/image2.png"/><Relationship Id="rId10" Type="http://schemas.openxmlformats.org/officeDocument/2006/relationships/image" Target="../media/image5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3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83050" y="4444331"/>
            <a:ext cx="8625300" cy="4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625950" y="2072025"/>
            <a:ext cx="7456200" cy="99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ldrich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cxnSp>
        <p:nvCxnSpPr>
          <p:cNvPr id="13" name="Google Shape;13;p2"/>
          <p:cNvCxnSpPr/>
          <p:nvPr/>
        </p:nvCxnSpPr>
        <p:spPr>
          <a:xfrm>
            <a:off x="369525" y="272025"/>
            <a:ext cx="0" cy="459960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imeline">
  <p:cSld name="CUSTOM_14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311700" y="1935619"/>
            <a:ext cx="14982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sz="23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66" name="Google Shape;66;p11"/>
          <p:cNvSpPr txBox="1"/>
          <p:nvPr>
            <p:ph idx="2" type="subTitle"/>
          </p:nvPr>
        </p:nvSpPr>
        <p:spPr>
          <a:xfrm>
            <a:off x="2081533" y="1935619"/>
            <a:ext cx="14982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sz="23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67" name="Google Shape;67;p11"/>
          <p:cNvSpPr txBox="1"/>
          <p:nvPr>
            <p:ph idx="3" type="subTitle"/>
          </p:nvPr>
        </p:nvSpPr>
        <p:spPr>
          <a:xfrm>
            <a:off x="3851365" y="1935619"/>
            <a:ext cx="14982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sz="23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68" name="Google Shape;68;p11"/>
          <p:cNvSpPr txBox="1"/>
          <p:nvPr>
            <p:ph idx="4" type="subTitle"/>
          </p:nvPr>
        </p:nvSpPr>
        <p:spPr>
          <a:xfrm>
            <a:off x="5621198" y="1935619"/>
            <a:ext cx="14982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sz="23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69" name="Google Shape;69;p11"/>
          <p:cNvSpPr txBox="1"/>
          <p:nvPr>
            <p:ph idx="5" type="subTitle"/>
          </p:nvPr>
        </p:nvSpPr>
        <p:spPr>
          <a:xfrm>
            <a:off x="7391030" y="1935619"/>
            <a:ext cx="14982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0" sz="23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70" name="Google Shape;70;p11"/>
          <p:cNvSpPr txBox="1"/>
          <p:nvPr>
            <p:ph type="title"/>
          </p:nvPr>
        </p:nvSpPr>
        <p:spPr>
          <a:xfrm>
            <a:off x="311700" y="616481"/>
            <a:ext cx="8577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6" type="body"/>
          </p:nvPr>
        </p:nvSpPr>
        <p:spPr>
          <a:xfrm>
            <a:off x="311700" y="2627588"/>
            <a:ext cx="1498200" cy="12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1"/>
          <p:cNvSpPr txBox="1"/>
          <p:nvPr>
            <p:ph idx="7" type="body"/>
          </p:nvPr>
        </p:nvSpPr>
        <p:spPr>
          <a:xfrm>
            <a:off x="2081531" y="2627588"/>
            <a:ext cx="1498200" cy="12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1"/>
          <p:cNvSpPr txBox="1"/>
          <p:nvPr>
            <p:ph idx="8" type="body"/>
          </p:nvPr>
        </p:nvSpPr>
        <p:spPr>
          <a:xfrm>
            <a:off x="3851363" y="2627588"/>
            <a:ext cx="1498200" cy="12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1"/>
          <p:cNvSpPr txBox="1"/>
          <p:nvPr>
            <p:ph idx="9" type="body"/>
          </p:nvPr>
        </p:nvSpPr>
        <p:spPr>
          <a:xfrm>
            <a:off x="5621194" y="2627588"/>
            <a:ext cx="1498200" cy="12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1"/>
          <p:cNvSpPr txBox="1"/>
          <p:nvPr>
            <p:ph idx="13" type="body"/>
          </p:nvPr>
        </p:nvSpPr>
        <p:spPr>
          <a:xfrm>
            <a:off x="7391025" y="2627588"/>
            <a:ext cx="1498200" cy="12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Title and text left">
  <p:cSld name="CUSTOM_15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1146169" y="1485825"/>
            <a:ext cx="39147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" type="body"/>
          </p:nvPr>
        </p:nvSpPr>
        <p:spPr>
          <a:xfrm>
            <a:off x="1146239" y="2579213"/>
            <a:ext cx="39147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9" name="Google Shape;79;p12"/>
          <p:cNvCxnSpPr/>
          <p:nvPr/>
        </p:nvCxnSpPr>
        <p:spPr>
          <a:xfrm>
            <a:off x="369525" y="272025"/>
            <a:ext cx="0" cy="459960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Title and text right">
  <p:cSld name="CUSTOM_16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4032149" y="1591500"/>
            <a:ext cx="3795900" cy="9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4032217" y="2627738"/>
            <a:ext cx="37959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83" name="Google Shape;83;p13"/>
          <p:cNvCxnSpPr/>
          <p:nvPr/>
        </p:nvCxnSpPr>
        <p:spPr>
          <a:xfrm>
            <a:off x="369525" y="272025"/>
            <a:ext cx="0" cy="459960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Just title">
  <p:cSld name="CUSTOM_2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311738" y="315826"/>
            <a:ext cx="8520600" cy="7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Certificate">
  <p:cSld name="CUSTOM_2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11738" y="534535"/>
            <a:ext cx="8520600" cy="7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1640250" y="2012153"/>
            <a:ext cx="58635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89" name="Google Shape;89;p15"/>
          <p:cNvCxnSpPr/>
          <p:nvPr/>
        </p:nvCxnSpPr>
        <p:spPr>
          <a:xfrm>
            <a:off x="1337850" y="2446584"/>
            <a:ext cx="64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5"/>
          <p:cNvSpPr txBox="1"/>
          <p:nvPr>
            <p:ph idx="2" type="subTitle"/>
          </p:nvPr>
        </p:nvSpPr>
        <p:spPr>
          <a:xfrm>
            <a:off x="2935688" y="2689472"/>
            <a:ext cx="32727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3" type="title"/>
          </p:nvPr>
        </p:nvSpPr>
        <p:spPr>
          <a:xfrm>
            <a:off x="311738" y="2949198"/>
            <a:ext cx="8520600" cy="7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92" name="Google Shape;92;p15"/>
          <p:cNvSpPr txBox="1"/>
          <p:nvPr>
            <p:ph idx="4" type="subTitle"/>
          </p:nvPr>
        </p:nvSpPr>
        <p:spPr>
          <a:xfrm>
            <a:off x="2935688" y="3718172"/>
            <a:ext cx="32727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3" name="Google Shape;93;p15"/>
          <p:cNvGrpSpPr/>
          <p:nvPr/>
        </p:nvGrpSpPr>
        <p:grpSpPr>
          <a:xfrm>
            <a:off x="747647" y="4385316"/>
            <a:ext cx="7648706" cy="0"/>
            <a:chOff x="1007625" y="5986750"/>
            <a:chExt cx="10198275" cy="0"/>
          </a:xfrm>
        </p:grpSpPr>
        <p:cxnSp>
          <p:nvCxnSpPr>
            <p:cNvPr id="94" name="Google Shape;94;p15"/>
            <p:cNvCxnSpPr/>
            <p:nvPr/>
          </p:nvCxnSpPr>
          <p:spPr>
            <a:xfrm>
              <a:off x="1007625" y="5986750"/>
              <a:ext cx="29865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15"/>
            <p:cNvCxnSpPr/>
            <p:nvPr/>
          </p:nvCxnSpPr>
          <p:spPr>
            <a:xfrm>
              <a:off x="8219400" y="5986750"/>
              <a:ext cx="29865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6" name="Google Shape;96;p15"/>
          <p:cNvSpPr txBox="1"/>
          <p:nvPr>
            <p:ph idx="5" type="subTitle"/>
          </p:nvPr>
        </p:nvSpPr>
        <p:spPr>
          <a:xfrm>
            <a:off x="747656" y="4385316"/>
            <a:ext cx="22359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97" name="Google Shape;97;p15"/>
          <p:cNvSpPr txBox="1"/>
          <p:nvPr>
            <p:ph idx="6" type="subTitle"/>
          </p:nvPr>
        </p:nvSpPr>
        <p:spPr>
          <a:xfrm>
            <a:off x="6160538" y="4385316"/>
            <a:ext cx="22359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98" name="Google Shape;98;p15"/>
          <p:cNvSpPr txBox="1"/>
          <p:nvPr>
            <p:ph idx="7" type="subTitle"/>
          </p:nvPr>
        </p:nvSpPr>
        <p:spPr>
          <a:xfrm>
            <a:off x="747656" y="4161666"/>
            <a:ext cx="22359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99" name="Google Shape;99;p15"/>
          <p:cNvSpPr txBox="1"/>
          <p:nvPr>
            <p:ph idx="8" type="subTitle"/>
          </p:nvPr>
        </p:nvSpPr>
        <p:spPr>
          <a:xfrm>
            <a:off x="6160538" y="4161666"/>
            <a:ext cx="22359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cxnSp>
        <p:nvCxnSpPr>
          <p:cNvPr id="100" name="Google Shape;100;p15"/>
          <p:cNvCxnSpPr/>
          <p:nvPr/>
        </p:nvCxnSpPr>
        <p:spPr>
          <a:xfrm rot="10800000">
            <a:off x="373313" y="21594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5"/>
          <p:cNvCxnSpPr/>
          <p:nvPr/>
        </p:nvCxnSpPr>
        <p:spPr>
          <a:xfrm rot="10800000">
            <a:off x="373313" y="490224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04" name="Google Shape;104;p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 txBox="1"/>
            <p:nvPr/>
          </p:nvSpPr>
          <p:spPr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CA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-CA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-CA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-CA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-CA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CA" sz="2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23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-CA" sz="20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-CA" sz="3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CA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5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15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106" name="Google Shape;106;p16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107" name="Google Shape;107;p16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16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6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6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p16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CA" sz="18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18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112" name="Google Shape;112;p16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93806" y="370294"/>
            <a:ext cx="6179850" cy="1553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5" name="Google Shape;115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939544" y="1375303"/>
            <a:ext cx="39918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39525" y="2428528"/>
            <a:ext cx="3991800" cy="16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"/>
          <p:cNvSpPr/>
          <p:nvPr>
            <p:ph idx="2" type="pic"/>
          </p:nvPr>
        </p:nvSpPr>
        <p:spPr>
          <a:xfrm flipH="1">
            <a:off x="5406075" y="1224759"/>
            <a:ext cx="2798400" cy="2982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8" name="Google Shape;18;p3"/>
          <p:cNvCxnSpPr/>
          <p:nvPr/>
        </p:nvCxnSpPr>
        <p:spPr>
          <a:xfrm rot="10800000">
            <a:off x="373313" y="420713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3"/>
          <p:cNvCxnSpPr/>
          <p:nvPr/>
        </p:nvCxnSpPr>
        <p:spPr>
          <a:xfrm rot="10800000">
            <a:off x="373313" y="936366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Six columns">
  <p:cSld name="CUSTOM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68081" y="563906"/>
            <a:ext cx="840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2245369" y="217107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5499563" y="217107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3" type="body"/>
          </p:nvPr>
        </p:nvSpPr>
        <p:spPr>
          <a:xfrm>
            <a:off x="5499544" y="368499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4" type="title"/>
          </p:nvPr>
        </p:nvSpPr>
        <p:spPr>
          <a:xfrm>
            <a:off x="2245369" y="1649250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5" type="title"/>
          </p:nvPr>
        </p:nvSpPr>
        <p:spPr>
          <a:xfrm>
            <a:off x="5499563" y="1649250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6" type="title"/>
          </p:nvPr>
        </p:nvSpPr>
        <p:spPr>
          <a:xfrm>
            <a:off x="5499544" y="3163169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7" type="body"/>
          </p:nvPr>
        </p:nvSpPr>
        <p:spPr>
          <a:xfrm>
            <a:off x="2245369" y="3684934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8" type="title"/>
          </p:nvPr>
        </p:nvSpPr>
        <p:spPr>
          <a:xfrm>
            <a:off x="2245369" y="3163106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cxnSp>
        <p:nvCxnSpPr>
          <p:cNvPr id="30" name="Google Shape;30;p4"/>
          <p:cNvCxnSpPr/>
          <p:nvPr/>
        </p:nvCxnSpPr>
        <p:spPr>
          <a:xfrm rot="10800000">
            <a:off x="373313" y="3873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4"/>
          <p:cNvCxnSpPr/>
          <p:nvPr/>
        </p:nvCxnSpPr>
        <p:spPr>
          <a:xfrm rot="10800000">
            <a:off x="373313" y="47307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442050" y="2530425"/>
            <a:ext cx="83283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ldrich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42050" y="3487125"/>
            <a:ext cx="832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 rot="10800000">
            <a:off x="373313" y="3873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Two columns">
  <p:cSld name="CUSTOM_4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55013" y="878391"/>
            <a:ext cx="791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55013" y="1786961"/>
            <a:ext cx="37206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848112" y="1778916"/>
            <a:ext cx="37209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 rot="10800000">
            <a:off x="373313" y="3873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 rot="10800000">
            <a:off x="373313" y="47307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One column">
  <p:cSld name="CUSTOM_5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1051219" y="1305938"/>
            <a:ext cx="6213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1051219" y="2092238"/>
            <a:ext cx="62133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369525" y="272025"/>
            <a:ext cx="0" cy="459960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Big Title">
  <p:cSld name="CUSTOM_6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83475" y="1462294"/>
            <a:ext cx="8356800" cy="23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8" name="Google Shape;48;p8"/>
          <p:cNvSpPr txBox="1"/>
          <p:nvPr>
            <p:ph idx="1" type="subTitle"/>
          </p:nvPr>
        </p:nvSpPr>
        <p:spPr>
          <a:xfrm>
            <a:off x="383531" y="4153856"/>
            <a:ext cx="83568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9" name="Google Shape;49;p8"/>
          <p:cNvCxnSpPr/>
          <p:nvPr/>
        </p:nvCxnSpPr>
        <p:spPr>
          <a:xfrm rot="10800000">
            <a:off x="373313" y="47307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931727" y="2700000"/>
            <a:ext cx="19941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9"/>
          <p:cNvSpPr txBox="1"/>
          <p:nvPr>
            <p:ph idx="2" type="subTitle"/>
          </p:nvPr>
        </p:nvSpPr>
        <p:spPr>
          <a:xfrm>
            <a:off x="3574914" y="2700000"/>
            <a:ext cx="19941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9"/>
          <p:cNvSpPr txBox="1"/>
          <p:nvPr>
            <p:ph idx="3" type="subTitle"/>
          </p:nvPr>
        </p:nvSpPr>
        <p:spPr>
          <a:xfrm>
            <a:off x="6218102" y="2700000"/>
            <a:ext cx="19941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931725" y="701025"/>
            <a:ext cx="7280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4" type="body"/>
          </p:nvPr>
        </p:nvSpPr>
        <p:spPr>
          <a:xfrm>
            <a:off x="931725" y="3124280"/>
            <a:ext cx="1994100" cy="12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56" name="Google Shape;56;p9"/>
          <p:cNvSpPr txBox="1"/>
          <p:nvPr>
            <p:ph idx="5" type="body"/>
          </p:nvPr>
        </p:nvSpPr>
        <p:spPr>
          <a:xfrm>
            <a:off x="3574913" y="3124280"/>
            <a:ext cx="19941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57" name="Google Shape;57;p9"/>
          <p:cNvSpPr txBox="1"/>
          <p:nvPr>
            <p:ph idx="6" type="body"/>
          </p:nvPr>
        </p:nvSpPr>
        <p:spPr>
          <a:xfrm>
            <a:off x="6218100" y="3124280"/>
            <a:ext cx="19941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cxnSp>
        <p:nvCxnSpPr>
          <p:cNvPr id="58" name="Google Shape;58;p9"/>
          <p:cNvCxnSpPr/>
          <p:nvPr/>
        </p:nvCxnSpPr>
        <p:spPr>
          <a:xfrm rot="10800000">
            <a:off x="373313" y="3873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rot="10800000">
            <a:off x="373313" y="4730794"/>
            <a:ext cx="8397300" cy="0"/>
          </a:xfrm>
          <a:prstGeom prst="straightConnector1">
            <a:avLst/>
          </a:prstGeom>
          <a:noFill/>
          <a:ln cap="rnd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Text and Image">
  <p:cSld name="CUSTOM_9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694125" y="1459509"/>
            <a:ext cx="38778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62" name="Google Shape;62;p10"/>
          <p:cNvSpPr txBox="1"/>
          <p:nvPr>
            <p:ph idx="1" type="subTitle"/>
          </p:nvPr>
        </p:nvSpPr>
        <p:spPr>
          <a:xfrm>
            <a:off x="329888" y="3257428"/>
            <a:ext cx="29064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429000" y="780713"/>
            <a:ext cx="5236500" cy="335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stoga"/>
              <a:buNone/>
              <a:defRPr sz="3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●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○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■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●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○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■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●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ic Slab"/>
              <a:buChar char="○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tic Slab"/>
              <a:buChar char="■"/>
              <a:defRPr b="1" sz="14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346966" y="4589543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/>
          <p:nvPr/>
        </p:nvSpPr>
        <p:spPr>
          <a:xfrm>
            <a:off x="4784925" y="1880625"/>
            <a:ext cx="1100700" cy="11007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1051638" y="2571738"/>
            <a:ext cx="4790220" cy="61577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999999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STAT 441 Project</a:t>
            </a:r>
          </a:p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212300" y="3333250"/>
            <a:ext cx="6867000" cy="7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/>
              <a:t>Group 23/Team Struggle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/>
              <a:t>Adyant Tian Jason</a:t>
            </a:r>
            <a:endParaRPr sz="1600"/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625950" y="2072025"/>
            <a:ext cx="7456200" cy="8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STAT 441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375" y="1061425"/>
            <a:ext cx="8056226" cy="394184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8"/>
          <p:cNvSpPr/>
          <p:nvPr/>
        </p:nvSpPr>
        <p:spPr>
          <a:xfrm>
            <a:off x="257025" y="1631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17" name="Google Shape;217;p28"/>
          <p:cNvSpPr txBox="1"/>
          <p:nvPr>
            <p:ph type="title"/>
          </p:nvPr>
        </p:nvSpPr>
        <p:spPr>
          <a:xfrm>
            <a:off x="212677" y="306100"/>
            <a:ext cx="55548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Neural Network - final Graph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/>
          <p:nvPr/>
        </p:nvSpPr>
        <p:spPr>
          <a:xfrm>
            <a:off x="311700" y="1897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23" name="Google Shape;223;p29"/>
          <p:cNvSpPr txBox="1"/>
          <p:nvPr>
            <p:ph type="title"/>
          </p:nvPr>
        </p:nvSpPr>
        <p:spPr>
          <a:xfrm>
            <a:off x="311700" y="317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XGBoost </a:t>
            </a:r>
            <a:endParaRPr/>
          </a:p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311700" y="1152475"/>
            <a:ext cx="634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CA" sz="1300"/>
              <a:t>Reasons for choosing: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CA" sz="1300"/>
              <a:t>Higher performance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CA" sz="1300"/>
              <a:t>Reducing overfitting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CA" sz="1300"/>
              <a:t>Parameter Fine Tuning 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CA" sz="1300"/>
              <a:t>Grid Search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CA" sz="1300">
                <a:solidFill>
                  <a:schemeClr val="dk1"/>
                </a:solidFill>
              </a:rPr>
              <a:t>Cross Validation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CA" sz="1300">
                <a:solidFill>
                  <a:schemeClr val="dk1"/>
                </a:solidFill>
              </a:rPr>
              <a:t>Final XGBoost Model: 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CA" sz="1300">
                <a:solidFill>
                  <a:schemeClr val="dk1"/>
                </a:solidFill>
              </a:rPr>
              <a:t>Max depth = 5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CA" sz="1300">
                <a:solidFill>
                  <a:schemeClr val="dk1"/>
                </a:solidFill>
              </a:rPr>
              <a:t>Learning rate = 0.1</a:t>
            </a: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CA" sz="1300">
                <a:solidFill>
                  <a:schemeClr val="dk1"/>
                </a:solidFill>
              </a:rPr>
              <a:t>Iterations/N_Estimators= 250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CA" sz="1300"/>
              <a:t>Attempted Feature Selection (Failed Attempt)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CA" sz="1300"/>
              <a:t>Public Kaggle Score: 0.86852</a:t>
            </a:r>
            <a:endParaRPr b="0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25" name="Google Shape;2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303" y="1152475"/>
            <a:ext cx="3387247" cy="8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 txBox="1"/>
          <p:nvPr>
            <p:ph idx="1" type="body"/>
          </p:nvPr>
        </p:nvSpPr>
        <p:spPr>
          <a:xfrm rot="5400000">
            <a:off x="5539250" y="2040325"/>
            <a:ext cx="5064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A" sz="1700"/>
              <a:t>...</a:t>
            </a:r>
            <a:endParaRPr sz="1700"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7668550" y="1292200"/>
            <a:ext cx="14754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A" sz="800"/>
              <a:t>Initial grid search</a:t>
            </a:r>
            <a:endParaRPr sz="800"/>
          </a:p>
        </p:txBody>
      </p:sp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7747575" y="2632525"/>
            <a:ext cx="14754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A" sz="800"/>
              <a:t>Final</a:t>
            </a:r>
            <a:r>
              <a:rPr lang="en-CA" sz="800"/>
              <a:t> grid search</a:t>
            </a:r>
            <a:endParaRPr sz="800"/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4108" y="2308078"/>
            <a:ext cx="3974443" cy="8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Septerare repown into -1 and rest, then run classiciftion again on non-negtive 1 value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CA"/>
              <a:t>Feature selection</a:t>
            </a: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356050" y="1631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6" name="Google Shape;236;p30"/>
          <p:cNvSpPr txBox="1"/>
          <p:nvPr>
            <p:ph type="title"/>
          </p:nvPr>
        </p:nvSpPr>
        <p:spPr>
          <a:xfrm>
            <a:off x="311702" y="306100"/>
            <a:ext cx="55548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Failure Attempts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/>
          <p:nvPr/>
        </p:nvSpPr>
        <p:spPr>
          <a:xfrm>
            <a:off x="3852028" y="827649"/>
            <a:ext cx="1508100" cy="15081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42" name="Google Shape;242;p31"/>
          <p:cNvSpPr txBox="1"/>
          <p:nvPr>
            <p:ph idx="1" type="body"/>
          </p:nvPr>
        </p:nvSpPr>
        <p:spPr>
          <a:xfrm>
            <a:off x="1482913" y="3896469"/>
            <a:ext cx="62463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 txBox="1"/>
          <p:nvPr>
            <p:ph type="title"/>
          </p:nvPr>
        </p:nvSpPr>
        <p:spPr>
          <a:xfrm>
            <a:off x="1448838" y="2647519"/>
            <a:ext cx="6246300" cy="7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83797" y="1044901"/>
            <a:ext cx="1521730" cy="95421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/>
          <p:nvPr/>
        </p:nvSpPr>
        <p:spPr>
          <a:xfrm>
            <a:off x="534525" y="1726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50" name="Google Shape;250;p32"/>
          <p:cNvSpPr txBox="1"/>
          <p:nvPr>
            <p:ph type="title"/>
          </p:nvPr>
        </p:nvSpPr>
        <p:spPr>
          <a:xfrm>
            <a:off x="490177" y="315600"/>
            <a:ext cx="55548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 - attempt 1</a:t>
            </a:r>
            <a:endParaRPr/>
          </a:p>
        </p:txBody>
      </p:sp>
      <p:sp>
        <p:nvSpPr>
          <p:cNvPr id="251" name="Google Shape;251;p32"/>
          <p:cNvSpPr txBox="1"/>
          <p:nvPr>
            <p:ph idx="1" type="body"/>
          </p:nvPr>
        </p:nvSpPr>
        <p:spPr>
          <a:xfrm>
            <a:off x="490175" y="1635450"/>
            <a:ext cx="5156400" cy="25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/>
              <a:t>Base Classifiers: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XGboosting (CV score: 0.643)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Random Forest </a:t>
            </a:r>
            <a:r>
              <a:rPr lang="en-CA" sz="1600">
                <a:solidFill>
                  <a:schemeClr val="dk1"/>
                </a:solidFill>
              </a:rPr>
              <a:t>(CV score: 0.603)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Neural Network </a:t>
            </a:r>
            <a:r>
              <a:rPr lang="en-CA" sz="1600">
                <a:solidFill>
                  <a:schemeClr val="dk1"/>
                </a:solidFill>
              </a:rPr>
              <a:t>(CV score: 0.612)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52" name="Google Shape;252;p32"/>
          <p:cNvSpPr txBox="1"/>
          <p:nvPr>
            <p:ph idx="1" type="body"/>
          </p:nvPr>
        </p:nvSpPr>
        <p:spPr>
          <a:xfrm>
            <a:off x="5498625" y="1635450"/>
            <a:ext cx="37143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/>
              <a:t>Final</a:t>
            </a:r>
            <a:r>
              <a:rPr lang="en-CA" sz="1600"/>
              <a:t> Classifier: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XGboosting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/>
          <p:nvPr/>
        </p:nvSpPr>
        <p:spPr>
          <a:xfrm>
            <a:off x="524900" y="182250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58" name="Google Shape;258;p33"/>
          <p:cNvSpPr txBox="1"/>
          <p:nvPr>
            <p:ph type="title"/>
          </p:nvPr>
        </p:nvSpPr>
        <p:spPr>
          <a:xfrm>
            <a:off x="480539" y="325228"/>
            <a:ext cx="46599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 - attempt 1</a:t>
            </a:r>
            <a:endParaRPr/>
          </a:p>
        </p:txBody>
      </p:sp>
      <p:sp>
        <p:nvSpPr>
          <p:cNvPr id="259" name="Google Shape;259;p33"/>
          <p:cNvSpPr txBox="1"/>
          <p:nvPr>
            <p:ph idx="4294967295" type="subTitle"/>
          </p:nvPr>
        </p:nvSpPr>
        <p:spPr>
          <a:xfrm>
            <a:off x="359125" y="1227600"/>
            <a:ext cx="81057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latin typeface="Calistoga"/>
                <a:ea typeface="Calistoga"/>
                <a:cs typeface="Calistoga"/>
                <a:sym typeface="Calistoga"/>
              </a:rPr>
              <a:t>Results: </a:t>
            </a:r>
            <a:r>
              <a:rPr lang="en-CA" sz="1600">
                <a:solidFill>
                  <a:schemeClr val="dk1"/>
                </a:solidFill>
              </a:rPr>
              <a:t>performed worse than XGboosting (XGboost public Kaggle score: 0.86852</a:t>
            </a:r>
            <a:r>
              <a:rPr b="0" lang="en-CA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600">
              <a:solidFill>
                <a:schemeClr val="dk1"/>
              </a:solidFill>
            </a:endParaRPr>
          </a:p>
          <a:p>
            <a:pPr indent="-330200" lvl="0" marL="1371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Cross validation score: 0.641 </a:t>
            </a:r>
            <a:endParaRPr sz="1600">
              <a:solidFill>
                <a:schemeClr val="dk1"/>
              </a:solidFill>
            </a:endParaRPr>
          </a:p>
          <a:p>
            <a:pPr indent="-33020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Kaggle score: 0.928 (public), 0. 916 (private)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CA" sz="1600">
                <a:latin typeface="Calistoga"/>
                <a:ea typeface="Calistoga"/>
                <a:cs typeface="Calistoga"/>
                <a:sym typeface="Calistoga"/>
              </a:rPr>
              <a:t> </a:t>
            </a:r>
            <a:endParaRPr sz="1600"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260" name="Google Shape;260;p33"/>
          <p:cNvSpPr txBox="1"/>
          <p:nvPr>
            <p:ph idx="4294967295" type="subTitle"/>
          </p:nvPr>
        </p:nvSpPr>
        <p:spPr>
          <a:xfrm>
            <a:off x="311675" y="2929975"/>
            <a:ext cx="79635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latin typeface="Calistoga"/>
                <a:ea typeface="Calistoga"/>
                <a:cs typeface="Calistoga"/>
                <a:sym typeface="Calistoga"/>
              </a:rPr>
              <a:t>Concerns: </a:t>
            </a:r>
            <a:r>
              <a:rPr lang="en-CA" sz="1600">
                <a:solidFill>
                  <a:schemeClr val="dk1"/>
                </a:solidFill>
              </a:rPr>
              <a:t>Overfitting</a:t>
            </a:r>
            <a:endParaRPr sz="1600">
              <a:solidFill>
                <a:schemeClr val="dk1"/>
              </a:solidFill>
            </a:endParaRPr>
          </a:p>
          <a:p>
            <a:pPr indent="-330200" lvl="0" marL="1371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Tried using simpler classifier to prevent overfitting, which leads to our second attempt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Calistoga"/>
              <a:ea typeface="Calistoga"/>
              <a:cs typeface="Calistoga"/>
              <a:sym typeface="Calistog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/>
          <p:nvPr/>
        </p:nvSpPr>
        <p:spPr>
          <a:xfrm>
            <a:off x="524900" y="182250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66" name="Google Shape;266;p34"/>
          <p:cNvSpPr txBox="1"/>
          <p:nvPr>
            <p:ph type="title"/>
          </p:nvPr>
        </p:nvSpPr>
        <p:spPr>
          <a:xfrm>
            <a:off x="480539" y="325228"/>
            <a:ext cx="46599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 - attempt 2   </a:t>
            </a:r>
            <a:endParaRPr/>
          </a:p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480550" y="1151475"/>
            <a:ext cx="4266600" cy="25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/>
              <a:t>Base Classifiers: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XGboosting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Fine-tuned Neural Network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Fine-tuned Random Forest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68" name="Google Shape;268;p34"/>
          <p:cNvSpPr txBox="1"/>
          <p:nvPr>
            <p:ph idx="1" type="body"/>
          </p:nvPr>
        </p:nvSpPr>
        <p:spPr>
          <a:xfrm>
            <a:off x="5185325" y="1151475"/>
            <a:ext cx="37143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/>
              <a:t>Final Classifier: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logistic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69" name="Google Shape;269;p34"/>
          <p:cNvSpPr txBox="1"/>
          <p:nvPr/>
        </p:nvSpPr>
        <p:spPr>
          <a:xfrm>
            <a:off x="524900" y="3229775"/>
            <a:ext cx="61401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00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Cross validation score: 0.602 </a:t>
            </a:r>
            <a:endParaRPr b="1" sz="2000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CA" sz="23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 </a:t>
            </a:r>
            <a:endParaRPr b="1" sz="23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idx="1" type="body"/>
          </p:nvPr>
        </p:nvSpPr>
        <p:spPr>
          <a:xfrm>
            <a:off x="605200" y="1152775"/>
            <a:ext cx="79452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Aiming to fully leverage the advantages of stacking, we tried a few different stacking approaches.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None of them performed better than the XGBoosting model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Stacking doesn’t provide any significant advantage for this particular dataset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5" name="Google Shape;275;p35"/>
          <p:cNvSpPr/>
          <p:nvPr/>
        </p:nvSpPr>
        <p:spPr>
          <a:xfrm>
            <a:off x="524900" y="182250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76" name="Google Shape;276;p35"/>
          <p:cNvSpPr txBox="1"/>
          <p:nvPr>
            <p:ph type="title"/>
          </p:nvPr>
        </p:nvSpPr>
        <p:spPr>
          <a:xfrm>
            <a:off x="480539" y="325228"/>
            <a:ext cx="46599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 - </a:t>
            </a:r>
            <a:r>
              <a:rPr lang="en-CA"/>
              <a:t>Insights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/>
          <p:nvPr/>
        </p:nvSpPr>
        <p:spPr>
          <a:xfrm>
            <a:off x="3852028" y="827649"/>
            <a:ext cx="1508100" cy="15081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82" name="Google Shape;282;p36"/>
          <p:cNvSpPr txBox="1"/>
          <p:nvPr>
            <p:ph idx="1" type="body"/>
          </p:nvPr>
        </p:nvSpPr>
        <p:spPr>
          <a:xfrm>
            <a:off x="1482913" y="3896469"/>
            <a:ext cx="62463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6"/>
          <p:cNvSpPr txBox="1"/>
          <p:nvPr>
            <p:ph type="title"/>
          </p:nvPr>
        </p:nvSpPr>
        <p:spPr>
          <a:xfrm>
            <a:off x="1448838" y="2647519"/>
            <a:ext cx="6246300" cy="7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  <p:sp>
        <p:nvSpPr>
          <p:cNvPr id="284" name="Google Shape;284;p36"/>
          <p:cNvSpPr/>
          <p:nvPr/>
        </p:nvSpPr>
        <p:spPr>
          <a:xfrm>
            <a:off x="3783797" y="1044901"/>
            <a:ext cx="1638496" cy="95421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idx="1" type="body"/>
          </p:nvPr>
        </p:nvSpPr>
        <p:spPr>
          <a:xfrm>
            <a:off x="605200" y="1152775"/>
            <a:ext cx="84576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CA" sz="1600"/>
              <a:t>For large dataset like this (400+ predictors and 48,000 observations)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CA" sz="1600"/>
              <a:t>the model need to be computational efficient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CA" sz="1600"/>
              <a:t>preprocessing is the key (standardization, one-hot encoding, etc.)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XGBoosting gives the best score</a:t>
            </a:r>
            <a:endParaRPr sz="1600"/>
          </a:p>
        </p:txBody>
      </p:sp>
      <p:sp>
        <p:nvSpPr>
          <p:cNvPr id="290" name="Google Shape;290;p37"/>
          <p:cNvSpPr/>
          <p:nvPr/>
        </p:nvSpPr>
        <p:spPr>
          <a:xfrm>
            <a:off x="524900" y="182250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91" name="Google Shape;291;p37"/>
          <p:cNvSpPr txBox="1"/>
          <p:nvPr>
            <p:ph type="title"/>
          </p:nvPr>
        </p:nvSpPr>
        <p:spPr>
          <a:xfrm>
            <a:off x="480539" y="325228"/>
            <a:ext cx="46599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4758638" y="2861203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4758638" y="1375303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35" name="Google Shape;135;p20"/>
          <p:cNvSpPr/>
          <p:nvPr/>
        </p:nvSpPr>
        <p:spPr>
          <a:xfrm>
            <a:off x="1618275" y="3166003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1618275" y="1375303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276061" y="422930"/>
            <a:ext cx="630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Table of Contents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2245374" y="1957173"/>
            <a:ext cx="22338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Missing values</a:t>
            </a:r>
            <a:endParaRPr/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One-hot encoding</a:t>
            </a:r>
            <a:endParaRPr/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Normalization</a:t>
            </a:r>
            <a:endParaRPr/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Null Values</a:t>
            </a:r>
            <a:endParaRPr/>
          </a:p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5493649" y="1957175"/>
            <a:ext cx="21873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XGBoosting</a:t>
            </a:r>
            <a:endParaRPr/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Neural network</a:t>
            </a:r>
            <a:endParaRPr/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Failed attempts</a:t>
            </a:r>
            <a:endParaRPr/>
          </a:p>
        </p:txBody>
      </p:sp>
      <p:sp>
        <p:nvSpPr>
          <p:cNvPr id="140" name="Google Shape;140;p20"/>
          <p:cNvSpPr txBox="1"/>
          <p:nvPr>
            <p:ph idx="4" type="title"/>
          </p:nvPr>
        </p:nvSpPr>
        <p:spPr>
          <a:xfrm>
            <a:off x="2245369" y="1534950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Preprocessing</a:t>
            </a:r>
            <a:endParaRPr/>
          </a:p>
        </p:txBody>
      </p:sp>
      <p:sp>
        <p:nvSpPr>
          <p:cNvPr id="141" name="Google Shape;141;p20"/>
          <p:cNvSpPr txBox="1"/>
          <p:nvPr>
            <p:ph idx="5" type="title"/>
          </p:nvPr>
        </p:nvSpPr>
        <p:spPr>
          <a:xfrm>
            <a:off x="5499538" y="1534950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Modeling</a:t>
            </a:r>
            <a:endParaRPr/>
          </a:p>
        </p:txBody>
      </p:sp>
      <p:sp>
        <p:nvSpPr>
          <p:cNvPr id="142" name="Google Shape;142;p20"/>
          <p:cNvSpPr txBox="1"/>
          <p:nvPr>
            <p:ph idx="6" type="title"/>
          </p:nvPr>
        </p:nvSpPr>
        <p:spPr>
          <a:xfrm>
            <a:off x="5499544" y="3048813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  <p:sp>
        <p:nvSpPr>
          <p:cNvPr id="143" name="Google Shape;143;p20"/>
          <p:cNvSpPr txBox="1"/>
          <p:nvPr>
            <p:ph idx="8" type="title"/>
          </p:nvPr>
        </p:nvSpPr>
        <p:spPr>
          <a:xfrm>
            <a:off x="2245369" y="3353606"/>
            <a:ext cx="24711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Stacking</a:t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1672538" y="1692478"/>
            <a:ext cx="574845" cy="4122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01</a:t>
            </a:r>
          </a:p>
        </p:txBody>
      </p:sp>
      <p:sp>
        <p:nvSpPr>
          <p:cNvPr id="145" name="Google Shape;145;p20"/>
          <p:cNvSpPr/>
          <p:nvPr/>
        </p:nvSpPr>
        <p:spPr>
          <a:xfrm>
            <a:off x="4830619" y="1692478"/>
            <a:ext cx="663019" cy="4122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02</a:t>
            </a:r>
          </a:p>
        </p:txBody>
      </p:sp>
      <p:sp>
        <p:nvSpPr>
          <p:cNvPr id="146" name="Google Shape;146;p20"/>
          <p:cNvSpPr/>
          <p:nvPr/>
        </p:nvSpPr>
        <p:spPr>
          <a:xfrm>
            <a:off x="1615388" y="3540328"/>
            <a:ext cx="669889" cy="411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03</a:t>
            </a:r>
          </a:p>
        </p:txBody>
      </p:sp>
      <p:sp>
        <p:nvSpPr>
          <p:cNvPr id="147" name="Google Shape;147;p20"/>
          <p:cNvSpPr/>
          <p:nvPr/>
        </p:nvSpPr>
        <p:spPr>
          <a:xfrm>
            <a:off x="4830619" y="3235528"/>
            <a:ext cx="723137" cy="411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04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/>
          <p:nvPr/>
        </p:nvSpPr>
        <p:spPr>
          <a:xfrm>
            <a:off x="832781" y="980803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97" name="Google Shape;297;p38"/>
          <p:cNvSpPr txBox="1"/>
          <p:nvPr>
            <p:ph type="title"/>
          </p:nvPr>
        </p:nvSpPr>
        <p:spPr>
          <a:xfrm>
            <a:off x="788414" y="979453"/>
            <a:ext cx="46599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Did you know?</a:t>
            </a:r>
            <a:endParaRPr/>
          </a:p>
        </p:txBody>
      </p:sp>
      <p:sp>
        <p:nvSpPr>
          <p:cNvPr id="298" name="Google Shape;298;p38"/>
          <p:cNvSpPr txBox="1"/>
          <p:nvPr>
            <p:ph idx="1" type="body"/>
          </p:nvPr>
        </p:nvSpPr>
        <p:spPr>
          <a:xfrm>
            <a:off x="788425" y="1569175"/>
            <a:ext cx="2742000" cy="22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This project is known as laptop killer, </a:t>
            </a:r>
            <a:r>
              <a:rPr lang="en-CA"/>
              <a:t>effectively</a:t>
            </a:r>
            <a:r>
              <a:rPr lang="en-CA"/>
              <a:t> turn three laptop into three toaster with computing power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550" y="229713"/>
            <a:ext cx="4659899" cy="4684074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1050325" y="4367275"/>
            <a:ext cx="27420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This image is generated by DALL.E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1392844" y="2092238"/>
            <a:ext cx="6213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/>
              <a:t>Thank you</a:t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3852028" y="827649"/>
            <a:ext cx="1508100" cy="15081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1482913" y="3896469"/>
            <a:ext cx="62463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>
            <p:ph type="title"/>
          </p:nvPr>
        </p:nvSpPr>
        <p:spPr>
          <a:xfrm>
            <a:off x="1448838" y="2647519"/>
            <a:ext cx="6246300" cy="7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Preprocessing</a:t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>
            <a:off x="3783797" y="1044901"/>
            <a:ext cx="1313308" cy="95672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/>
          <p:nvPr/>
        </p:nvSpPr>
        <p:spPr>
          <a:xfrm>
            <a:off x="2417456" y="626091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931725" y="872475"/>
            <a:ext cx="7280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</a:t>
            </a:r>
            <a:r>
              <a:rPr lang="en-CA"/>
              <a:t>Processing</a:t>
            </a:r>
            <a:endParaRPr/>
          </a:p>
        </p:txBody>
      </p:sp>
      <p:sp>
        <p:nvSpPr>
          <p:cNvPr id="162" name="Google Shape;162;p22"/>
          <p:cNvSpPr txBox="1"/>
          <p:nvPr>
            <p:ph idx="1" type="subTitle"/>
          </p:nvPr>
        </p:nvSpPr>
        <p:spPr>
          <a:xfrm>
            <a:off x="272375" y="1813500"/>
            <a:ext cx="2076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300"/>
              <a:t>ID Data Type</a:t>
            </a:r>
            <a:endParaRPr sz="2300"/>
          </a:p>
        </p:txBody>
      </p:sp>
      <p:sp>
        <p:nvSpPr>
          <p:cNvPr id="163" name="Google Shape;163;p22"/>
          <p:cNvSpPr txBox="1"/>
          <p:nvPr>
            <p:ph idx="2" type="subTitle"/>
          </p:nvPr>
        </p:nvSpPr>
        <p:spPr>
          <a:xfrm>
            <a:off x="2525889" y="1813500"/>
            <a:ext cx="2076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300"/>
              <a:t>Standardize Numeric Data</a:t>
            </a:r>
            <a:endParaRPr sz="2300"/>
          </a:p>
        </p:txBody>
      </p:sp>
      <p:sp>
        <p:nvSpPr>
          <p:cNvPr id="164" name="Google Shape;164;p22"/>
          <p:cNvSpPr txBox="1"/>
          <p:nvPr>
            <p:ph idx="3" type="subTitle"/>
          </p:nvPr>
        </p:nvSpPr>
        <p:spPr>
          <a:xfrm>
            <a:off x="4742572" y="1813500"/>
            <a:ext cx="19551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300"/>
              <a:t>One-Hot Encoding</a:t>
            </a:r>
            <a:endParaRPr sz="2300"/>
          </a:p>
        </p:txBody>
      </p:sp>
      <p:sp>
        <p:nvSpPr>
          <p:cNvPr id="165" name="Google Shape;165;p22"/>
          <p:cNvSpPr txBox="1"/>
          <p:nvPr>
            <p:ph idx="4" type="body"/>
          </p:nvPr>
        </p:nvSpPr>
        <p:spPr>
          <a:xfrm>
            <a:off x="272375" y="2768672"/>
            <a:ext cx="2076000" cy="13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Categorized numeric variables based on range to determine data type</a:t>
            </a:r>
            <a:endParaRPr/>
          </a:p>
        </p:txBody>
      </p:sp>
      <p:sp>
        <p:nvSpPr>
          <p:cNvPr id="166" name="Google Shape;166;p22"/>
          <p:cNvSpPr txBox="1"/>
          <p:nvPr>
            <p:ph idx="5" type="body"/>
          </p:nvPr>
        </p:nvSpPr>
        <p:spPr>
          <a:xfrm>
            <a:off x="2525824" y="2771252"/>
            <a:ext cx="2076000" cy="13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Numeric data was standardized to be in the range of [-1,1]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CA" sz="1900"/>
              <a:t>(x-</a:t>
            </a:r>
            <a:r>
              <a:rPr b="0" i="1" lang="en-CA" sz="1900"/>
              <a:t>μ)/</a:t>
            </a:r>
            <a:r>
              <a:rPr b="0" i="1" lang="en-CA" sz="1900">
                <a:solidFill>
                  <a:schemeClr val="dk1"/>
                </a:solidFill>
              </a:rPr>
              <a:t>𝝈^2</a:t>
            </a:r>
            <a:endParaRPr b="0" i="1" sz="1900"/>
          </a:p>
        </p:txBody>
      </p:sp>
      <p:sp>
        <p:nvSpPr>
          <p:cNvPr id="167" name="Google Shape;167;p22"/>
          <p:cNvSpPr txBox="1"/>
          <p:nvPr>
            <p:ph idx="6" type="body"/>
          </p:nvPr>
        </p:nvSpPr>
        <p:spPr>
          <a:xfrm>
            <a:off x="4742449" y="2771252"/>
            <a:ext cx="1955400" cy="13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Non-ordinal categorical data converted to binary values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 txBox="1"/>
          <p:nvPr>
            <p:ph idx="1" type="subTitle"/>
          </p:nvPr>
        </p:nvSpPr>
        <p:spPr>
          <a:xfrm>
            <a:off x="6877248" y="1813500"/>
            <a:ext cx="19551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300"/>
              <a:t>Null Values</a:t>
            </a:r>
            <a:endParaRPr sz="2300"/>
          </a:p>
        </p:txBody>
      </p:sp>
      <p:sp>
        <p:nvSpPr>
          <p:cNvPr id="169" name="Google Shape;169;p22"/>
          <p:cNvSpPr txBox="1"/>
          <p:nvPr>
            <p:ph idx="4" type="body"/>
          </p:nvPr>
        </p:nvSpPr>
        <p:spPr>
          <a:xfrm>
            <a:off x="6756350" y="2768675"/>
            <a:ext cx="2076000" cy="13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10 </a:t>
            </a:r>
            <a:r>
              <a:rPr lang="en-CA"/>
              <a:t>observation</a:t>
            </a:r>
            <a:r>
              <a:rPr lang="en-CA"/>
              <a:t> among 4 variables with null values. Replaced with variables’ rounded mean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/>
          <p:nvPr/>
        </p:nvSpPr>
        <p:spPr>
          <a:xfrm>
            <a:off x="377156" y="445791"/>
            <a:ext cx="946800" cy="9468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75" name="Google Shape;175;p23"/>
          <p:cNvSpPr txBox="1"/>
          <p:nvPr>
            <p:ph type="title"/>
          </p:nvPr>
        </p:nvSpPr>
        <p:spPr>
          <a:xfrm>
            <a:off x="514200" y="632850"/>
            <a:ext cx="7280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Important Variables</a:t>
            </a:r>
            <a:endParaRPr/>
          </a:p>
        </p:txBody>
      </p:sp>
      <p:sp>
        <p:nvSpPr>
          <p:cNvPr id="176" name="Google Shape;176;p23"/>
          <p:cNvSpPr txBox="1"/>
          <p:nvPr>
            <p:ph idx="1" type="subTitle"/>
          </p:nvPr>
        </p:nvSpPr>
        <p:spPr>
          <a:xfrm>
            <a:off x="514200" y="1770150"/>
            <a:ext cx="2076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300"/>
              <a:t>Feature Selection</a:t>
            </a:r>
            <a:endParaRPr sz="2300"/>
          </a:p>
        </p:txBody>
      </p:sp>
      <p:sp>
        <p:nvSpPr>
          <p:cNvPr id="177" name="Google Shape;177;p23"/>
          <p:cNvSpPr txBox="1"/>
          <p:nvPr>
            <p:ph idx="4" type="body"/>
          </p:nvPr>
        </p:nvSpPr>
        <p:spPr>
          <a:xfrm>
            <a:off x="514200" y="2759172"/>
            <a:ext cx="2076000" cy="13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/>
              <a:t>v</a:t>
            </a:r>
            <a:r>
              <a:rPr lang="en-CA" sz="1400"/>
              <a:t>63, v5, v54, v64, v115, v56, v57, v282, v93, v52_cs, v277, v261_ppp</a:t>
            </a:r>
            <a:endParaRPr sz="1400"/>
          </a:p>
        </p:txBody>
      </p:sp>
      <p:sp>
        <p:nvSpPr>
          <p:cNvPr id="178" name="Google Shape;178;p23"/>
          <p:cNvSpPr txBox="1"/>
          <p:nvPr/>
        </p:nvSpPr>
        <p:spPr>
          <a:xfrm>
            <a:off x="4296025" y="3214000"/>
            <a:ext cx="46377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V</a:t>
            </a: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63 - how important is God in your life</a:t>
            </a:r>
            <a:endParaRPr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V5 - how important in your life: politics</a:t>
            </a:r>
            <a:endParaRPr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V54 - how often attend religious services</a:t>
            </a:r>
            <a:endParaRPr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V64 - how often do you pray outside religious services</a:t>
            </a:r>
            <a:endParaRPr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V115 - how much confidence in: church</a:t>
            </a:r>
            <a:endParaRPr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6025" y="578570"/>
            <a:ext cx="4093199" cy="2559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>
            <a:off x="3852028" y="827649"/>
            <a:ext cx="1508100" cy="15081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1482913" y="3896469"/>
            <a:ext cx="62463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4"/>
          <p:cNvSpPr txBox="1"/>
          <p:nvPr>
            <p:ph type="title"/>
          </p:nvPr>
        </p:nvSpPr>
        <p:spPr>
          <a:xfrm>
            <a:off x="1448838" y="2647519"/>
            <a:ext cx="6246300" cy="7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Modelling</a:t>
            </a: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3783797" y="1044901"/>
            <a:ext cx="1506663" cy="9956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Calistoga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500"/>
              <a:t>Failed:  Using the data without </a:t>
            </a:r>
            <a:r>
              <a:rPr lang="en-CA" sz="1500"/>
              <a:t>standardizing</a:t>
            </a:r>
            <a:r>
              <a:rPr lang="en-CA" sz="1500"/>
              <a:t> it. Due to data are measured in different scales.  The results are not ideal,  Caped at 0.3 Accuracy in both fit and predication</a:t>
            </a:r>
            <a:endParaRPr b="0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-CA"/>
            </a:br>
            <a:endParaRPr/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200" y="1755750"/>
            <a:ext cx="8037227" cy="32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/>
          <p:nvPr/>
        </p:nvSpPr>
        <p:spPr>
          <a:xfrm>
            <a:off x="399125" y="1631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95" name="Google Shape;195;p25"/>
          <p:cNvSpPr txBox="1"/>
          <p:nvPr>
            <p:ph type="title"/>
          </p:nvPr>
        </p:nvSpPr>
        <p:spPr>
          <a:xfrm>
            <a:off x="354777" y="306100"/>
            <a:ext cx="55548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Neural Network - Attempt 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500"/>
              <a:t>Failed:  Adding more layers does not improve the prediction power, but able the Neural Network to fit to the dataset very well.  I</a:t>
            </a:r>
            <a:r>
              <a:rPr lang="en-CA" sz="1500"/>
              <a:t>.e. Overfit</a:t>
            </a:r>
            <a:r>
              <a:rPr b="0" lang="en-CA" sz="1500"/>
              <a:t>. </a:t>
            </a:r>
            <a:r>
              <a:rPr lang="en-CA" sz="1500"/>
              <a:t>However, by standardizing data, we are able to get better results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-CA"/>
            </a:br>
            <a:endParaRPr/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50" y="1771900"/>
            <a:ext cx="8157698" cy="33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6"/>
          <p:cNvSpPr/>
          <p:nvPr/>
        </p:nvSpPr>
        <p:spPr>
          <a:xfrm>
            <a:off x="399125" y="1631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03" name="Google Shape;203;p26"/>
          <p:cNvSpPr txBox="1"/>
          <p:nvPr>
            <p:ph type="title"/>
          </p:nvPr>
        </p:nvSpPr>
        <p:spPr>
          <a:xfrm>
            <a:off x="354777" y="306100"/>
            <a:ext cx="55548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Neural Network - Attempt 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500"/>
              <a:t>Final </a:t>
            </a:r>
            <a:r>
              <a:rPr lang="en-CA" sz="1500"/>
              <a:t>Neural Network: 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Two hidden layer,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CA" sz="1500"/>
              <a:t>200 neurals, with L2 penalty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CA" sz="1500">
                <a:solidFill>
                  <a:schemeClr val="dk1"/>
                </a:solidFill>
              </a:rPr>
              <a:t>Relu as activation function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Dropout Layer for Regularization technique to prevent overfitting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Batch normalization layer to maintain mean close to 0 and standard deviation close to 1.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Softmax as </a:t>
            </a:r>
            <a:r>
              <a:rPr lang="en-CA" sz="1500">
                <a:solidFill>
                  <a:schemeClr val="dk1"/>
                </a:solidFill>
              </a:rPr>
              <a:t>activation function for output layer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-CA" sz="1500"/>
            </a:br>
            <a:endParaRPr sz="1500"/>
          </a:p>
        </p:txBody>
      </p:sp>
      <p:sp>
        <p:nvSpPr>
          <p:cNvPr id="209" name="Google Shape;209;p27"/>
          <p:cNvSpPr/>
          <p:nvPr/>
        </p:nvSpPr>
        <p:spPr>
          <a:xfrm>
            <a:off x="257025" y="163125"/>
            <a:ext cx="822900" cy="82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2999">
                <a:schemeClr val="accent1"/>
              </a:gs>
              <a:gs pos="100000">
                <a:srgbClr val="FFFFFF">
                  <a:alpha val="196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10" name="Google Shape;210;p27"/>
          <p:cNvSpPr txBox="1"/>
          <p:nvPr>
            <p:ph type="title"/>
          </p:nvPr>
        </p:nvSpPr>
        <p:spPr>
          <a:xfrm>
            <a:off x="212677" y="306100"/>
            <a:ext cx="55548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Neural Network - final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000000"/>
      </a:dk1>
      <a:lt1>
        <a:srgbClr val="F1F1E9"/>
      </a:lt1>
      <a:dk2>
        <a:srgbClr val="000000"/>
      </a:dk2>
      <a:lt2>
        <a:srgbClr val="EEEEEE"/>
      </a:lt2>
      <a:accent1>
        <a:srgbClr val="FFD966"/>
      </a:accent1>
      <a:accent2>
        <a:srgbClr val="7B95A5"/>
      </a:accent2>
      <a:accent3>
        <a:srgbClr val="25566E"/>
      </a:accent3>
      <a:accent4>
        <a:srgbClr val="587C8E"/>
      </a:accent4>
      <a:accent5>
        <a:srgbClr val="DBA274"/>
      </a:accent5>
      <a:accent6>
        <a:srgbClr val="C26A59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